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Montserrat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f64149008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f64149008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f64149008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f64149008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641490081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64149008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f641490081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f641490081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f641490081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f641490081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641490081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f641490081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641490081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f641490081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f641490081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f641490081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f641490081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f64149008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641490081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f641490081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f9fc8bbb59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f9fc8bbb5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f641490081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f641490081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641490081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f641490081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f641490081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f641490081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f641490081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f641490081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f641490081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f641490081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f641490081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f641490081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f6414900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f6414900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f64149008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f64149008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f64149008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f64149008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64149008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f64149008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f64149008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f64149008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64149008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64149008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64149008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f64149008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2.png"/><Relationship Id="rId5" Type="http://schemas.openxmlformats.org/officeDocument/2006/relationships/image" Target="../media/image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5478" y="1233100"/>
            <a:ext cx="2754300" cy="255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3"/>
          <p:cNvSpPr txBox="1"/>
          <p:nvPr>
            <p:ph type="ctrTitle"/>
          </p:nvPr>
        </p:nvSpPr>
        <p:spPr>
          <a:xfrm>
            <a:off x="2903250" y="17218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200"/>
              <a:t>Fi</a:t>
            </a:r>
            <a:r>
              <a:rPr b="1" lang="es" sz="10200"/>
              <a:t>TOP</a:t>
            </a:r>
            <a:endParaRPr b="1" sz="10200"/>
          </a:p>
        </p:txBody>
      </p:sp>
      <p:sp>
        <p:nvSpPr>
          <p:cNvPr id="136" name="Google Shape;136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s" sz="1900">
                <a:latin typeface="Montserrat"/>
                <a:ea typeface="Montserrat"/>
                <a:cs typeface="Montserrat"/>
                <a:sym typeface="Montserrat"/>
              </a:rPr>
              <a:t>Visión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s" sz="1900">
                <a:latin typeface="Montserrat"/>
                <a:ea typeface="Montserrat"/>
                <a:cs typeface="Montserrat"/>
                <a:sym typeface="Montserrat"/>
              </a:rPr>
              <a:t>U</a:t>
            </a:r>
            <a:r>
              <a:rPr lang="es" sz="1900">
                <a:latin typeface="Montserrat"/>
                <a:ea typeface="Montserrat"/>
                <a:cs typeface="Montserrat"/>
                <a:sym typeface="Montserrat"/>
              </a:rPr>
              <a:t>suarios y escenarios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p13"/>
          <p:cNvSpPr/>
          <p:nvPr/>
        </p:nvSpPr>
        <p:spPr>
          <a:xfrm>
            <a:off x="7250200" y="3250700"/>
            <a:ext cx="1219500" cy="659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Supuestos y Dependencias</a:t>
            </a:r>
            <a:endParaRPr/>
          </a:p>
        </p:txBody>
      </p:sp>
      <p:sp>
        <p:nvSpPr>
          <p:cNvPr id="199" name="Google Shape;199;p22"/>
          <p:cNvSpPr txBox="1"/>
          <p:nvPr>
            <p:ph idx="1" type="body"/>
          </p:nvPr>
        </p:nvSpPr>
        <p:spPr>
          <a:xfrm>
            <a:off x="1145350" y="1307850"/>
            <a:ext cx="7191000" cy="26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 sz="1400"/>
              <a:t>Diseño fácil e intuitivo.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 sz="1400"/>
              <a:t>Sistema multiplataforma (navegador web, Android e iOS).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 sz="1400"/>
              <a:t>El producto deberá de tener un fácil mantenimiento, ya sea para añadir funcionalidad, corregir errores o hacer un cambio de arquitectura.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 sz="1400"/>
              <a:t>El sistema deberá ser escalable para modificaciones futuras.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 sz="1400"/>
              <a:t>El sistema deberá estar bien documentado.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 sz="1400"/>
              <a:t>El sistema deberá tener una probabilidad de fallo menor del 1%.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 sz="1400"/>
              <a:t>Los servidores deben de tener una fiabilidad superior al 99%.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 sz="1400"/>
              <a:t>Tratamiento de información personal siguiendo la legislación vigente de la ley Protección de Datos.</a:t>
            </a:r>
            <a:endParaRPr sz="2600"/>
          </a:p>
        </p:txBody>
      </p:sp>
      <p:sp>
        <p:nvSpPr>
          <p:cNvPr id="200" name="Google Shape;200;p22"/>
          <p:cNvSpPr txBox="1"/>
          <p:nvPr/>
        </p:nvSpPr>
        <p:spPr>
          <a:xfrm>
            <a:off x="3744750" y="3796675"/>
            <a:ext cx="1506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3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 . .</a:t>
            </a:r>
            <a:endParaRPr sz="2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/>
          <p:nvPr>
            <p:ph idx="1" type="body"/>
          </p:nvPr>
        </p:nvSpPr>
        <p:spPr>
          <a:xfrm>
            <a:off x="2806850" y="1567550"/>
            <a:ext cx="5529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s" sz="2500"/>
              <a:t>Pablo García Tomás.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s" sz="2500"/>
              <a:t>29 años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s" sz="2500"/>
              <a:t>Experiencia con la tecnología.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s" sz="2500"/>
              <a:t>En forma.</a:t>
            </a:r>
            <a:endParaRPr baseline="30000"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s" sz="2500"/>
              <a:t>Objetivo: mejorar rutina de entrenamiento en casa.</a:t>
            </a:r>
            <a:endParaRPr sz="2500"/>
          </a:p>
        </p:txBody>
      </p:sp>
      <p:sp>
        <p:nvSpPr>
          <p:cNvPr id="206" name="Google Shape;206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Personajes</a:t>
            </a:r>
            <a:endParaRPr/>
          </a:p>
        </p:txBody>
      </p:sp>
      <p:pic>
        <p:nvPicPr>
          <p:cNvPr id="207" name="Google Shape;2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5" y="1567538"/>
            <a:ext cx="2421875" cy="243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 txBox="1"/>
          <p:nvPr>
            <p:ph idx="1" type="body"/>
          </p:nvPr>
        </p:nvSpPr>
        <p:spPr>
          <a:xfrm>
            <a:off x="2959250" y="1846000"/>
            <a:ext cx="5529600" cy="18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500"/>
              <a:t>Un amigo le recomienda FiTOP porque sus rutinas eran repetitivas, y ahí encuentra una nueva, y se apunta a actividades y eventos.</a:t>
            </a:r>
            <a:endParaRPr sz="2500"/>
          </a:p>
        </p:txBody>
      </p:sp>
      <p:sp>
        <p:nvSpPr>
          <p:cNvPr id="213" name="Google Shape;213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Escenarios</a:t>
            </a:r>
            <a:endParaRPr/>
          </a:p>
        </p:txBody>
      </p:sp>
      <p:pic>
        <p:nvPicPr>
          <p:cNvPr id="214" name="Google Shape;2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5" y="1567538"/>
            <a:ext cx="2421875" cy="243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/>
          <p:nvPr>
            <p:ph idx="1" type="body"/>
          </p:nvPr>
        </p:nvSpPr>
        <p:spPr>
          <a:xfrm>
            <a:off x="2806850" y="1567550"/>
            <a:ext cx="5529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s" sz="2500"/>
              <a:t>Lucía Ruiz Guerrero.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s" sz="2500"/>
              <a:t>34 años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s" sz="2500"/>
              <a:t>Embarazada.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s" sz="2500"/>
              <a:t>Experiencia promedia con la tecnología.</a:t>
            </a:r>
            <a:endParaRPr baseline="30000"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s" sz="2500"/>
              <a:t>Objetivo: mejorar su estado durante el embarazo.</a:t>
            </a:r>
            <a:endParaRPr sz="2500"/>
          </a:p>
        </p:txBody>
      </p:sp>
      <p:sp>
        <p:nvSpPr>
          <p:cNvPr id="220" name="Google Shape;220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Personajes</a:t>
            </a:r>
            <a:endParaRPr/>
          </a:p>
        </p:txBody>
      </p:sp>
      <p:pic>
        <p:nvPicPr>
          <p:cNvPr id="221" name="Google Shape;2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5" y="1567550"/>
            <a:ext cx="2421875" cy="242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/>
          <p:nvPr>
            <p:ph idx="1" type="body"/>
          </p:nvPr>
        </p:nvSpPr>
        <p:spPr>
          <a:xfrm>
            <a:off x="2959250" y="1807088"/>
            <a:ext cx="5529600" cy="19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500"/>
              <a:t>Lucía está embarazada de 6 meses y descarga FiTOP para encontrar ejercicios. Contacta con un entrenador y le asigna una rutina de ejercicios.</a:t>
            </a:r>
            <a:endParaRPr sz="2500"/>
          </a:p>
        </p:txBody>
      </p:sp>
      <p:sp>
        <p:nvSpPr>
          <p:cNvPr id="227" name="Google Shape;227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Escenarios</a:t>
            </a:r>
            <a:endParaRPr/>
          </a:p>
        </p:txBody>
      </p:sp>
      <p:pic>
        <p:nvPicPr>
          <p:cNvPr id="228" name="Google Shape;22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5" y="1567550"/>
            <a:ext cx="2421875" cy="242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/>
          <p:nvPr>
            <p:ph idx="1" type="body"/>
          </p:nvPr>
        </p:nvSpPr>
        <p:spPr>
          <a:xfrm>
            <a:off x="2806800" y="1567538"/>
            <a:ext cx="5529600" cy="24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635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2500"/>
              <a:t>Fernando Enrique García.</a:t>
            </a:r>
            <a:endParaRPr sz="2500"/>
          </a:p>
          <a:p>
            <a:pPr indent="-3635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2500"/>
              <a:t>21 años</a:t>
            </a:r>
            <a:endParaRPr sz="2500"/>
          </a:p>
          <a:p>
            <a:pPr indent="-3635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2500"/>
              <a:t>Experiencia alta con la tecnología.</a:t>
            </a:r>
            <a:endParaRPr sz="2500"/>
          </a:p>
          <a:p>
            <a:pPr indent="-3635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2500"/>
              <a:t>Estudia Ingeniería Informática en la UGR.</a:t>
            </a:r>
            <a:endParaRPr sz="2500"/>
          </a:p>
          <a:p>
            <a:pPr indent="-3635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2500"/>
              <a:t>Objetivo: aprender y socializar con el mundo fitness.</a:t>
            </a:r>
            <a:endParaRPr sz="2500"/>
          </a:p>
        </p:txBody>
      </p:sp>
      <p:sp>
        <p:nvSpPr>
          <p:cNvPr id="234" name="Google Shape;234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Personajes</a:t>
            </a:r>
            <a:endParaRPr/>
          </a:p>
        </p:txBody>
      </p:sp>
      <p:pic>
        <p:nvPicPr>
          <p:cNvPr id="235" name="Google Shape;23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338" y="1567554"/>
            <a:ext cx="2223157" cy="242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"/>
          <p:cNvSpPr txBox="1"/>
          <p:nvPr>
            <p:ph idx="1" type="body"/>
          </p:nvPr>
        </p:nvSpPr>
        <p:spPr>
          <a:xfrm>
            <a:off x="2959200" y="1567538"/>
            <a:ext cx="5529600" cy="24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500"/>
              <a:t>Fernando está delgado y busca mejorar su físico. Se descarga FiTOP para encontrar gente, pero en su zona no lo logra. Usa la información de FiTOP para elaborar una rutina.</a:t>
            </a:r>
            <a:endParaRPr sz="2500"/>
          </a:p>
        </p:txBody>
      </p:sp>
      <p:sp>
        <p:nvSpPr>
          <p:cNvPr id="241" name="Google Shape;241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Escenarios</a:t>
            </a:r>
            <a:endParaRPr/>
          </a:p>
        </p:txBody>
      </p:sp>
      <p:pic>
        <p:nvPicPr>
          <p:cNvPr id="242" name="Google Shape;2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338" y="1567554"/>
            <a:ext cx="2223157" cy="242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 txBox="1"/>
          <p:nvPr>
            <p:ph idx="1" type="body"/>
          </p:nvPr>
        </p:nvSpPr>
        <p:spPr>
          <a:xfrm>
            <a:off x="2806850" y="1567550"/>
            <a:ext cx="5529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s" sz="2500"/>
              <a:t>Francisco “Paco” Gutiérrez de la Vega.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s" sz="2500"/>
              <a:t>64 años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s" sz="2500"/>
              <a:t>Diabetes.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s" sz="2500"/>
              <a:t>Experiencia baja con la tecnología.</a:t>
            </a:r>
            <a:endParaRPr baseline="30000"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s" sz="2500"/>
              <a:t>Objetivo: ganar hábitos saludables.</a:t>
            </a:r>
            <a:endParaRPr sz="2500"/>
          </a:p>
        </p:txBody>
      </p:sp>
      <p:sp>
        <p:nvSpPr>
          <p:cNvPr id="248" name="Google Shape;248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Personajes</a:t>
            </a:r>
            <a:endParaRPr/>
          </a:p>
        </p:txBody>
      </p:sp>
      <p:pic>
        <p:nvPicPr>
          <p:cNvPr id="249" name="Google Shape;24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5" y="1567550"/>
            <a:ext cx="2421875" cy="242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/>
          <p:nvPr>
            <p:ph idx="1" type="body"/>
          </p:nvPr>
        </p:nvSpPr>
        <p:spPr>
          <a:xfrm>
            <a:off x="2959250" y="1595425"/>
            <a:ext cx="5529600" cy="24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500"/>
              <a:t>A Paco le han diagnosticado con diabetes, por ello descarga FiTOP. Busca un entrenador y le asigna una rutina. En la aplicación conoce gente de su edad afín a él.</a:t>
            </a:r>
            <a:endParaRPr sz="2500"/>
          </a:p>
        </p:txBody>
      </p:sp>
      <p:sp>
        <p:nvSpPr>
          <p:cNvPr id="255" name="Google Shape;255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Escenarios</a:t>
            </a:r>
            <a:endParaRPr/>
          </a:p>
        </p:txBody>
      </p:sp>
      <p:pic>
        <p:nvPicPr>
          <p:cNvPr id="256" name="Google Shape;2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5" y="1567550"/>
            <a:ext cx="2421875" cy="242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/>
          <p:nvPr>
            <p:ph idx="1" type="body"/>
          </p:nvPr>
        </p:nvSpPr>
        <p:spPr>
          <a:xfrm>
            <a:off x="2806850" y="1567550"/>
            <a:ext cx="5529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s" sz="2500"/>
              <a:t>Clara Agustina Manuela Ramírez.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s" sz="2500"/>
              <a:t>43 años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s" sz="2500"/>
              <a:t>Dietista.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s" sz="2500"/>
              <a:t>Experiencia media con la tecnología.</a:t>
            </a:r>
            <a:endParaRPr baseline="30000"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s" sz="2500"/>
              <a:t>Objetivo: compartir conocimientos y ganar prestigio.</a:t>
            </a:r>
            <a:endParaRPr sz="2500"/>
          </a:p>
        </p:txBody>
      </p:sp>
      <p:sp>
        <p:nvSpPr>
          <p:cNvPr id="262" name="Google Shape;262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Personajes</a:t>
            </a:r>
            <a:endParaRPr/>
          </a:p>
        </p:txBody>
      </p:sp>
      <p:pic>
        <p:nvPicPr>
          <p:cNvPr id="263" name="Google Shape;2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5" y="1567550"/>
            <a:ext cx="2421875" cy="2651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Índice</a:t>
            </a:r>
            <a:endParaRPr/>
          </a:p>
        </p:txBody>
      </p:sp>
      <p:sp>
        <p:nvSpPr>
          <p:cNvPr id="143" name="Google Shape;143;p14"/>
          <p:cNvSpPr txBox="1"/>
          <p:nvPr>
            <p:ph idx="1" type="body"/>
          </p:nvPr>
        </p:nvSpPr>
        <p:spPr>
          <a:xfrm>
            <a:off x="1297500" y="1307850"/>
            <a:ext cx="7038900" cy="30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-34734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 sz="3400"/>
              <a:t>Descripción del producto</a:t>
            </a:r>
            <a:endParaRPr sz="3400"/>
          </a:p>
          <a:p>
            <a:pPr indent="-347344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s" sz="3400"/>
              <a:t>Alcance</a:t>
            </a:r>
            <a:endParaRPr sz="3400"/>
          </a:p>
          <a:p>
            <a:pPr indent="-347344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s" sz="3400"/>
              <a:t>Definición, acrónimos y abreviaturas</a:t>
            </a:r>
            <a:endParaRPr sz="3400"/>
          </a:p>
          <a:p>
            <a:pPr indent="-347344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s" sz="3400"/>
              <a:t>Resumen</a:t>
            </a:r>
            <a:endParaRPr sz="3400"/>
          </a:p>
          <a:p>
            <a:pPr indent="-347344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s" sz="3400"/>
              <a:t>Oportunidad de negocio</a:t>
            </a:r>
            <a:endParaRPr sz="3400"/>
          </a:p>
          <a:p>
            <a:pPr indent="-347344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s" sz="3400"/>
              <a:t>Stakeholders</a:t>
            </a:r>
            <a:endParaRPr sz="3400"/>
          </a:p>
          <a:p>
            <a:pPr indent="-347344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s" sz="3400"/>
              <a:t>Usuarios</a:t>
            </a:r>
            <a:endParaRPr sz="3400"/>
          </a:p>
          <a:p>
            <a:pPr indent="-347344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s" sz="3400"/>
              <a:t>Capacidades</a:t>
            </a:r>
            <a:endParaRPr sz="3400"/>
          </a:p>
          <a:p>
            <a:pPr indent="-347344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s" sz="3400"/>
              <a:t>Supuestos y dependencias</a:t>
            </a:r>
            <a:endParaRPr sz="3400"/>
          </a:p>
          <a:p>
            <a:pPr indent="-34734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 sz="3400"/>
              <a:t>Personajes y Escenarios</a:t>
            </a:r>
            <a:endParaRPr sz="3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"/>
          <p:cNvSpPr txBox="1"/>
          <p:nvPr>
            <p:ph idx="1" type="body"/>
          </p:nvPr>
        </p:nvSpPr>
        <p:spPr>
          <a:xfrm>
            <a:off x="2959250" y="1905913"/>
            <a:ext cx="5529600" cy="19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500"/>
              <a:t>Una amiga Recomienda a Clara descargarse FiTOP. Ahí comienza a dar consejos sobre nutrición y consigue repercusión en su clínica.</a:t>
            </a:r>
            <a:endParaRPr sz="2500"/>
          </a:p>
        </p:txBody>
      </p:sp>
      <p:sp>
        <p:nvSpPr>
          <p:cNvPr id="269" name="Google Shape;269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Escenarios</a:t>
            </a:r>
            <a:endParaRPr/>
          </a:p>
        </p:txBody>
      </p:sp>
      <p:pic>
        <p:nvPicPr>
          <p:cNvPr id="270" name="Google Shape;2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5" y="1567550"/>
            <a:ext cx="2421875" cy="2651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/>
          <p:nvPr>
            <p:ph idx="1" type="body"/>
          </p:nvPr>
        </p:nvSpPr>
        <p:spPr>
          <a:xfrm>
            <a:off x="2806850" y="1567550"/>
            <a:ext cx="5529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7544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2500"/>
              <a:t>Encarnación María Sánchez Sánchez.</a:t>
            </a:r>
            <a:endParaRPr sz="2500"/>
          </a:p>
          <a:p>
            <a:pPr indent="-37544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2500"/>
              <a:t>27 años</a:t>
            </a:r>
            <a:endParaRPr sz="2500"/>
          </a:p>
          <a:p>
            <a:pPr indent="-37544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2500"/>
              <a:t>Sociable.</a:t>
            </a:r>
            <a:endParaRPr sz="2500"/>
          </a:p>
          <a:p>
            <a:pPr indent="-37544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2500"/>
              <a:t>Experiencia media con la tecnología.</a:t>
            </a:r>
            <a:endParaRPr baseline="30000" sz="2500"/>
          </a:p>
          <a:p>
            <a:pPr indent="-37544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2500"/>
              <a:t>Objetivo: unirse a actividades y socializar.</a:t>
            </a:r>
            <a:endParaRPr sz="2500"/>
          </a:p>
        </p:txBody>
      </p:sp>
      <p:sp>
        <p:nvSpPr>
          <p:cNvPr id="276" name="Google Shape;276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Personajes</a:t>
            </a:r>
            <a:endParaRPr/>
          </a:p>
        </p:txBody>
      </p:sp>
      <p:pic>
        <p:nvPicPr>
          <p:cNvPr id="277" name="Google Shape;2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5" y="1682275"/>
            <a:ext cx="2421875" cy="242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"/>
          <p:cNvSpPr txBox="1"/>
          <p:nvPr>
            <p:ph idx="1" type="body"/>
          </p:nvPr>
        </p:nvSpPr>
        <p:spPr>
          <a:xfrm>
            <a:off x="2959250" y="1911163"/>
            <a:ext cx="5529600" cy="19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500"/>
              <a:t>Encarni es usuaria de FiTOP, sabe usar la aplicación. Se apunta a un evento, y se pone a hacer ejercicio con el grupo de gente y a socializar.</a:t>
            </a:r>
            <a:endParaRPr sz="2500"/>
          </a:p>
        </p:txBody>
      </p:sp>
      <p:sp>
        <p:nvSpPr>
          <p:cNvPr id="283" name="Google Shape;283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Escenarios</a:t>
            </a:r>
            <a:endParaRPr/>
          </a:p>
        </p:txBody>
      </p:sp>
      <p:pic>
        <p:nvPicPr>
          <p:cNvPr id="284" name="Google Shape;2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5" y="1682275"/>
            <a:ext cx="2421875" cy="242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/>
          <p:nvPr>
            <p:ph idx="1" type="body"/>
          </p:nvPr>
        </p:nvSpPr>
        <p:spPr>
          <a:xfrm>
            <a:off x="2806850" y="1567550"/>
            <a:ext cx="5529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7544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2500"/>
              <a:t>Sergio Despeinado Martínez.</a:t>
            </a:r>
            <a:endParaRPr sz="2500"/>
          </a:p>
          <a:p>
            <a:pPr indent="-37544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2500"/>
              <a:t>31 años</a:t>
            </a:r>
            <a:endParaRPr sz="2500"/>
          </a:p>
          <a:p>
            <a:pPr indent="-37544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2500"/>
              <a:t>Graduado en INEF.</a:t>
            </a:r>
            <a:endParaRPr sz="2500"/>
          </a:p>
          <a:p>
            <a:pPr indent="-37544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2500"/>
              <a:t>Experiencia media con la tecnología.</a:t>
            </a:r>
            <a:endParaRPr baseline="30000" sz="2500"/>
          </a:p>
          <a:p>
            <a:pPr indent="-37544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2500"/>
              <a:t>Objetivo: compartir sus conocimientos, conseguir seguidores, crear un impacto positivo en las personas.</a:t>
            </a:r>
            <a:endParaRPr sz="2500"/>
          </a:p>
        </p:txBody>
      </p:sp>
      <p:sp>
        <p:nvSpPr>
          <p:cNvPr id="290" name="Google Shape;290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Personajes</a:t>
            </a:r>
            <a:endParaRPr/>
          </a:p>
        </p:txBody>
      </p:sp>
      <p:pic>
        <p:nvPicPr>
          <p:cNvPr id="291" name="Google Shape;2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5" y="1754238"/>
            <a:ext cx="2421875" cy="2537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/>
          <p:nvPr>
            <p:ph idx="1" type="body"/>
          </p:nvPr>
        </p:nvSpPr>
        <p:spPr>
          <a:xfrm>
            <a:off x="2959250" y="2078300"/>
            <a:ext cx="5529600" cy="18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500"/>
              <a:t>En una red social descubre FiTOP. Comienza a publicar información y rutinas. Con un poco de complicación, se da alta como monitor verificado.</a:t>
            </a:r>
            <a:endParaRPr sz="2500"/>
          </a:p>
        </p:txBody>
      </p:sp>
      <p:sp>
        <p:nvSpPr>
          <p:cNvPr id="297" name="Google Shape;297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Escenarios</a:t>
            </a:r>
            <a:endParaRPr/>
          </a:p>
        </p:txBody>
      </p:sp>
      <p:pic>
        <p:nvPicPr>
          <p:cNvPr id="298" name="Google Shape;29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5" y="1754238"/>
            <a:ext cx="2421875" cy="2537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Alcance</a:t>
            </a:r>
            <a:endParaRPr/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900"/>
              <a:t>Este software pretende alcanzar a gente que quiere entrar en el mundo del “fitness”, pero no tiene guía inicial y la información en internet puede resultar abrumadora al principio, muchos no entran por dejadez, o cansancio y, en ocasiones, porque no conocen a gente que las instruya o con las que progresen.</a:t>
            </a:r>
            <a:endParaRPr sz="1900"/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2100" y="3181500"/>
            <a:ext cx="2299802" cy="168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Definición, Acrónimos, y Abreviaciones</a:t>
            </a:r>
            <a:endParaRPr/>
          </a:p>
        </p:txBody>
      </p:sp>
      <p:sp>
        <p:nvSpPr>
          <p:cNvPr id="156" name="Google Shape;156;p16"/>
          <p:cNvSpPr txBox="1"/>
          <p:nvPr>
            <p:ph idx="1" type="body"/>
          </p:nvPr>
        </p:nvSpPr>
        <p:spPr>
          <a:xfrm>
            <a:off x="1297500" y="1662975"/>
            <a:ext cx="7038900" cy="26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MDA: Metodologías de Desarrollo Ágil.</a:t>
            </a:r>
            <a:endParaRPr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FiTOP: nombre del sistema software (juego de palabras de top fitness, el mejor fitness)</a:t>
            </a:r>
            <a:endParaRPr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Software: programas informáticos junto con su documentación, reglas y datos.</a:t>
            </a:r>
            <a:endParaRPr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Eventos: actividades grupales que se organizan en la aplicación.</a:t>
            </a:r>
            <a:endParaRPr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Multiplataforma: que se podrá usar en varias plataformas e interconectadas.</a:t>
            </a:r>
            <a:endParaRPr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Rutina (ejercicios): serie de actividades físicas ordenadas temporalmente.</a:t>
            </a:r>
            <a:endParaRPr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Dieta: serie de alimentos/comidas ordenadas por días dentro de la semana.</a:t>
            </a:r>
            <a:endParaRPr sz="1500"/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14305">
            <a:off x="46425" y="3967126"/>
            <a:ext cx="1768475" cy="109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Resumen</a:t>
            </a:r>
            <a:endParaRPr/>
          </a:p>
        </p:txBody>
      </p:sp>
      <p:sp>
        <p:nvSpPr>
          <p:cNvPr id="163" name="Google Shape;163;p17"/>
          <p:cNvSpPr txBox="1"/>
          <p:nvPr>
            <p:ph idx="1" type="body"/>
          </p:nvPr>
        </p:nvSpPr>
        <p:spPr>
          <a:xfrm>
            <a:off x="1297500" y="1885725"/>
            <a:ext cx="7038900" cy="19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/>
              <a:t>Esta aplicación pretende tener un impacto en la sociedad ayudando a mejorar la calidad de vida, el estado físico, anímico e incluso mental. Como objetivos indirectos, espera conseguir conectar a gente con gustos e intereses similares para “dejar atrás la pereza” y sentirse apoyado y animado por alguien en la misma situación.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Oportunidad de negocio</a:t>
            </a:r>
            <a:endParaRPr/>
          </a:p>
        </p:txBody>
      </p:sp>
      <p:sp>
        <p:nvSpPr>
          <p:cNvPr id="169" name="Google Shape;169;p18"/>
          <p:cNvSpPr txBox="1"/>
          <p:nvPr>
            <p:ph idx="1" type="body"/>
          </p:nvPr>
        </p:nvSpPr>
        <p:spPr>
          <a:xfrm>
            <a:off x="1297500" y="1580175"/>
            <a:ext cx="7038900" cy="13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P</a:t>
            </a:r>
            <a:r>
              <a:rPr lang="es" sz="1800"/>
              <a:t>reocupación por el bienestar físico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Covid-19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Diferencia a otros productos en la comunidad</a:t>
            </a:r>
            <a:endParaRPr sz="1800"/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50" y="3026550"/>
            <a:ext cx="2541298" cy="171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1085" y="3133113"/>
            <a:ext cx="1501825" cy="150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2725" y="3026550"/>
            <a:ext cx="2482023" cy="165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Stakeholders</a:t>
            </a:r>
            <a:endParaRPr/>
          </a:p>
        </p:txBody>
      </p:sp>
      <p:sp>
        <p:nvSpPr>
          <p:cNvPr id="178" name="Google Shape;178;p19"/>
          <p:cNvSpPr txBox="1"/>
          <p:nvPr>
            <p:ph idx="1" type="body"/>
          </p:nvPr>
        </p:nvSpPr>
        <p:spPr>
          <a:xfrm>
            <a:off x="1297500" y="1633200"/>
            <a:ext cx="7038900" cy="24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 sz="1800"/>
              <a:t>Alex, Óscar, Ahmed, Fernando:</a:t>
            </a:r>
            <a:r>
              <a:rPr lang="es" sz="1800"/>
              <a:t> Propietarios de la aplicación.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 sz="1800"/>
              <a:t>Jeff Bezos:</a:t>
            </a:r>
            <a:r>
              <a:rPr lang="es" sz="1800"/>
              <a:t> Accionista de la aplicación móvil.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 sz="1800"/>
              <a:t>VivaGYM:</a:t>
            </a:r>
            <a:r>
              <a:rPr lang="es" sz="1800"/>
              <a:t> Socios colaborativos.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 sz="1800"/>
              <a:t>Carlos:</a:t>
            </a:r>
            <a:r>
              <a:rPr lang="es" sz="1800"/>
              <a:t> Empleado (programador).</a:t>
            </a:r>
            <a:endParaRPr sz="1800"/>
          </a:p>
        </p:txBody>
      </p:sp>
      <p:pic>
        <p:nvPicPr>
          <p:cNvPr id="179" name="Google Shape;17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9849" y="2800049"/>
            <a:ext cx="1637024" cy="204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3400" y="3208000"/>
            <a:ext cx="1637025" cy="163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/>
          <p:nvPr>
            <p:ph idx="1" type="body"/>
          </p:nvPr>
        </p:nvSpPr>
        <p:spPr>
          <a:xfrm>
            <a:off x="1297500" y="12572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 sz="1800"/>
              <a:t>Pablo García Tomás:</a:t>
            </a:r>
            <a:r>
              <a:rPr lang="es" sz="1800"/>
              <a:t> Chico “Fitness”.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 sz="1800"/>
              <a:t>Lucía Ruiz Guerrero:</a:t>
            </a:r>
            <a:r>
              <a:rPr lang="es" sz="1800"/>
              <a:t> Mujer embarazada.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 sz="1800"/>
              <a:t>Francisco “Paco” Gutiérrez de la Vega:</a:t>
            </a:r>
            <a:r>
              <a:rPr lang="es" sz="1800"/>
              <a:t> Mayor que necesita hacer ejercicio.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 sz="1800"/>
              <a:t>Fernando Enrique García:</a:t>
            </a:r>
            <a:r>
              <a:rPr lang="es" sz="1800"/>
              <a:t> Principiante en el mundo del deporte.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 sz="1800"/>
              <a:t>Clara Agustina Manuela Ramírez:</a:t>
            </a:r>
            <a:r>
              <a:rPr lang="es" sz="1800"/>
              <a:t> Dietista y nutricionista.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 sz="1800"/>
              <a:t>Encarnación María Sánchez Sánchez:</a:t>
            </a:r>
            <a:r>
              <a:rPr lang="es" sz="1800"/>
              <a:t> Busca socializar con gente.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 sz="1800"/>
              <a:t>Sergio Despeinado Martínez:</a:t>
            </a:r>
            <a:r>
              <a:rPr lang="es" sz="1800"/>
              <a:t> Monitor y entrenador.</a:t>
            </a:r>
            <a:endParaRPr sz="1800"/>
          </a:p>
        </p:txBody>
      </p:sp>
      <p:sp>
        <p:nvSpPr>
          <p:cNvPr id="186" name="Google Shape;18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Usuarios</a:t>
            </a:r>
            <a:endParaRPr/>
          </a:p>
        </p:txBody>
      </p:sp>
      <p:pic>
        <p:nvPicPr>
          <p:cNvPr id="187" name="Google Shape;18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8813" y="4020875"/>
            <a:ext cx="3446376" cy="205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Capacidades</a:t>
            </a:r>
            <a:endParaRPr/>
          </a:p>
        </p:txBody>
      </p:sp>
      <p:sp>
        <p:nvSpPr>
          <p:cNvPr id="193" name="Google Shape;193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s" sz="1600"/>
              <a:t>Mejorar la salud y adquirir hábitos de vida saludable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s" sz="1600"/>
              <a:t>Información sobre fitness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s" sz="1600"/>
              <a:t>Organizar actividades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s" sz="1600"/>
              <a:t>Apuntarse a actividades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s" sz="1600"/>
              <a:t>Publicar información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s" sz="1600"/>
              <a:t>Aumento de visibilidad y captación de clientes (para clientes que tienen negocios relacionados)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s" sz="1600"/>
              <a:t>Socializar con gente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s" sz="1600"/>
              <a:t>Planificación de dietas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s" sz="1600"/>
              <a:t>Planificación de rutinas</a:t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